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8"/>
  </p:notesMasterIdLst>
  <p:handoutMasterIdLst>
    <p:handoutMasterId r:id="rId9"/>
  </p:handoutMasterIdLst>
  <p:sldIdLst>
    <p:sldId id="276" r:id="rId2"/>
    <p:sldId id="344" r:id="rId3"/>
    <p:sldId id="345" r:id="rId4"/>
    <p:sldId id="346" r:id="rId5"/>
    <p:sldId id="347" r:id="rId6"/>
    <p:sldId id="348" r:id="rId7"/>
  </p:sldIdLst>
  <p:sldSz cx="9144000" cy="6858000" type="screen4x3"/>
  <p:notesSz cx="6797675" cy="9874250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00CC"/>
    <a:srgbClr val="EAEAEA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08" autoAdjust="0"/>
    <p:restoredTop sz="98901" autoAdjust="0"/>
  </p:normalViewPr>
  <p:slideViewPr>
    <p:cSldViewPr snapToGrid="0">
      <p:cViewPr varScale="1">
        <p:scale>
          <a:sx n="116" d="100"/>
          <a:sy n="116" d="100"/>
        </p:scale>
        <p:origin x="160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3354" y="-84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931FA65B-A988-4CB7-AE90-33A878C67196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14072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411BBCD4-A068-4D06-9FC3-06123B2C3CD0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812202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1BBCD4-A068-4D06-9FC3-06123B2C3CD0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162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hr-HR" dirty="0" smtClean="0"/>
              <a:t>2</a:t>
            </a:r>
            <a:endParaRPr lang="hr-H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23E8B7-A29D-4592-9629-1B322029DF29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B6072B-51EF-46E9-9903-7B7BD8C4A219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4E30A0-4E5B-4C91-A960-D4729A32FF61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hr-HR" dirty="0" smtClean="0"/>
              <a:t>3</a:t>
            </a:r>
            <a:endParaRPr lang="hr-H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hr-HR" dirty="0" smtClean="0"/>
              <a:t>4</a:t>
            </a:r>
            <a:endParaRPr lang="hr-H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hr-HR" dirty="0" smtClean="0"/>
              <a:t>5</a:t>
            </a:r>
            <a:endParaRPr lang="hr-H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hr-H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hr-HR" dirty="0" smtClean="0"/>
              <a:t>6</a:t>
            </a:r>
            <a:endParaRPr lang="hr-H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A1DF2-A042-4C44-AA4A-3E57BA692953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3C78A9-B187-478B-A90F-1B8FC2C32847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FF7BEF-A315-4745-A889-96E4835DD9D9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571B0A-8601-4F38-BE7D-88A671FEB38C}" type="slidenum">
              <a:rPr lang="hr-HR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1800" y="6457950"/>
            <a:ext cx="6350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1">
                <a:solidFill>
                  <a:schemeClr val="accent2"/>
                </a:solidFill>
                <a:latin typeface="Book Antiqua" pitchFamily="18" charset="0"/>
              </a:defRPr>
            </a:lvl1pPr>
          </a:lstStyle>
          <a:p>
            <a:r>
              <a:rPr lang="hr-HR" dirty="0" smtClean="0"/>
              <a:t>1</a:t>
            </a:r>
            <a:endParaRPr lang="hr-HR" dirty="0"/>
          </a:p>
        </p:txBody>
      </p:sp>
      <p:pic>
        <p:nvPicPr>
          <p:cNvPr id="1027" name="Picture 13"/>
          <p:cNvPicPr>
            <a:picLocks noChangeAspect="1" noChangeArrowheads="1"/>
          </p:cNvPicPr>
          <p:nvPr userDrawn="1"/>
        </p:nvPicPr>
        <p:blipFill>
          <a:blip r:embed="rId15" cstate="print"/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ublic.mzos.hr/Default.aspx?sec=2379" TargetMode="External"/><Relationship Id="rId2" Type="http://schemas.openxmlformats.org/officeDocument/2006/relationships/hyperlink" Target="http://www.mzos.h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ublic.mzos.hr/Default.aspx?sec=239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ontent Placeholder 2"/>
          <p:cNvSpPr>
            <a:spLocks noGrp="1"/>
          </p:cNvSpPr>
          <p:nvPr>
            <p:ph type="body" idx="1"/>
          </p:nvPr>
        </p:nvSpPr>
        <p:spPr bwMode="auto">
          <a:xfrm>
            <a:off x="665163" y="2130425"/>
            <a:ext cx="8105775" cy="36925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hr-HR" altLang="sr-Latn-RS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Predstavljanje</a:t>
            </a:r>
            <a:r>
              <a:rPr lang="hr-HR" altLang="sr-Latn-RS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hr-HR" altLang="sr-Latn-RS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natječaja za dodjelu bespovratnih sredstava projektima i programima organizacija civilnoga društva iz javnih izvora u </a:t>
            </a:r>
            <a:r>
              <a:rPr lang="hr-HR" altLang="sr-Latn-RS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2017. </a:t>
            </a:r>
            <a:r>
              <a:rPr lang="hr-HR" altLang="sr-Latn-RS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godini</a:t>
            </a:r>
          </a:p>
          <a:p>
            <a:pPr algn="ctr">
              <a:defRPr/>
            </a:pPr>
            <a:endParaRPr lang="hr-HR" altLang="sr-Latn-RS" b="1" dirty="0" smtClean="0"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hr-HR" altLang="sr-Latn-RS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SREDIŠNJI DRŽAVNI URED ZA ŠPORT</a:t>
            </a:r>
            <a:endParaRPr lang="hr-HR" altLang="sr-Latn-RS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hr-HR" altLang="sr-Latn-RS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hr-HR" altLang="sr-Latn-RS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hr-HR" altLang="sr-Latn-RS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endParaRPr lang="hr-HR" altLang="sr-Latn-RS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defRPr/>
            </a:pPr>
            <a:r>
              <a:rPr lang="hr-HR" altLang="sr-Latn-RS" b="1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Tahoma" pitchFamily="34" charset="0"/>
                <a:cs typeface="Tahoma" pitchFamily="34" charset="0"/>
              </a:rPr>
              <a:t>Info dani, </a:t>
            </a:r>
            <a:r>
              <a:rPr lang="hr-HR" altLang="sr-Latn-RS" b="1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Tahoma" pitchFamily="34" charset="0"/>
                <a:cs typeface="Tahoma" pitchFamily="34" charset="0"/>
              </a:rPr>
              <a:t>9. </a:t>
            </a:r>
            <a:r>
              <a:rPr lang="hr-HR" altLang="sr-Latn-RS" b="1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Tahoma" pitchFamily="34" charset="0"/>
                <a:cs typeface="Tahoma" pitchFamily="34" charset="0"/>
              </a:rPr>
              <a:t>i </a:t>
            </a:r>
            <a:r>
              <a:rPr lang="hr-HR" altLang="sr-Latn-RS" b="1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Tahoma" pitchFamily="34" charset="0"/>
                <a:cs typeface="Tahoma" pitchFamily="34" charset="0"/>
              </a:rPr>
              <a:t>10. ožujka 2017.</a:t>
            </a:r>
            <a:endParaRPr lang="hr-HR" altLang="sr-Latn-RS" dirty="0" smtClean="0">
              <a:solidFill>
                <a:schemeClr val="accent4">
                  <a:lumMod val="50000"/>
                  <a:lumOff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09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077B5DC-79EB-439C-BC5A-8A455A50BA70}" type="slidenum">
              <a:rPr lang="hr-HR"/>
              <a:pPr/>
              <a:t>1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zervirano mjesto broja slajda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6F206A7-945D-4CE0-8646-A22DF4D0D34C}" type="slidenum">
              <a:rPr lang="hr-HR"/>
              <a:pPr/>
              <a:t>2</a:t>
            </a:fld>
            <a:endParaRPr lang="hr-HR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 bwMode="auto">
          <a:xfrm>
            <a:off x="669925" y="2671762"/>
            <a:ext cx="8229600" cy="187552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ctr">
              <a:buFontTx/>
              <a:buNone/>
              <a:defRPr/>
            </a:pPr>
            <a:r>
              <a:rPr lang="hr-HR" altLang="sr-Latn-RS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NATJEČAJ</a:t>
            </a:r>
            <a:endParaRPr lang="hr-HR" altLang="sr-Latn-RS" sz="24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r>
              <a:rPr lang="hr-HR" altLang="sr-Latn-RS" sz="24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za sufinanciranje </a:t>
            </a:r>
            <a:r>
              <a:rPr lang="hr-HR" altLang="sr-Latn-RS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športskih </a:t>
            </a:r>
            <a:r>
              <a:rPr lang="hr-HR" altLang="sr-Latn-RS" sz="24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programa poticanja </a:t>
            </a:r>
            <a:r>
              <a:rPr lang="hr-HR" altLang="sr-Latn-RS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športsko-rekreativnih </a:t>
            </a:r>
            <a:r>
              <a:rPr lang="hr-HR" altLang="sr-Latn-RS" sz="24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aktivnosti u </a:t>
            </a:r>
            <a:r>
              <a:rPr lang="hr-HR" altLang="sr-Latn-RS" sz="24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2017. </a:t>
            </a:r>
            <a:r>
              <a:rPr lang="hr-HR" altLang="sr-Latn-RS" sz="24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godini</a:t>
            </a:r>
          </a:p>
          <a:p>
            <a:pPr marL="0" indent="0" algn="ctr">
              <a:buFontTx/>
              <a:buNone/>
              <a:defRPr/>
            </a:pPr>
            <a:endParaRPr lang="hr-HR" altLang="sr-Latn-RS" sz="24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24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24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24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ctr">
              <a:buFontTx/>
              <a:buNone/>
              <a:defRPr/>
            </a:pPr>
            <a:endParaRPr lang="hr-HR" altLang="sr-Latn-RS" sz="24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8"/>
          <p:cNvSpPr txBox="1">
            <a:spLocks noChangeArrowheads="1"/>
          </p:cNvSpPr>
          <p:nvPr/>
        </p:nvSpPr>
        <p:spPr bwMode="auto">
          <a:xfrm>
            <a:off x="8045450" y="37941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GB" sz="2000">
              <a:solidFill>
                <a:srgbClr val="EAEAEA"/>
              </a:solidFill>
            </a:endParaRPr>
          </a:p>
        </p:txBody>
      </p:sp>
      <p:sp>
        <p:nvSpPr>
          <p:cNvPr id="24580" name="Rectangle 10"/>
          <p:cNvSpPr>
            <a:spLocks noChangeArrowheads="1"/>
          </p:cNvSpPr>
          <p:nvPr/>
        </p:nvSpPr>
        <p:spPr bwMode="auto">
          <a:xfrm>
            <a:off x="593725" y="2890838"/>
            <a:ext cx="8008938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lnSpc>
                <a:spcPct val="80000"/>
              </a:lnSpc>
              <a:buFont typeface="Arial" charset="0"/>
              <a:buChar char="►"/>
              <a:defRPr/>
            </a:pPr>
            <a:endParaRPr lang="hr-HR" altLang="sr-Latn-RS" dirty="0" smtClean="0">
              <a:solidFill>
                <a:srgbClr val="002060"/>
              </a:solidFill>
              <a:latin typeface="Arial" charset="0"/>
            </a:endParaRPr>
          </a:p>
          <a:p>
            <a:pPr marL="0" indent="0" algn="just" eaLnBrk="1" hangingPunct="1">
              <a:lnSpc>
                <a:spcPct val="80000"/>
              </a:lnSpc>
              <a:defRPr/>
            </a:pPr>
            <a:endParaRPr lang="hr-HR" altLang="sr-Latn-RS" sz="1600" dirty="0" smtClean="0">
              <a:solidFill>
                <a:srgbClr val="002060"/>
              </a:solidFill>
              <a:cs typeface="Tahoma" pitchFamily="34" charset="0"/>
            </a:endParaRP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8197850" y="531813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GB" sz="2000">
              <a:solidFill>
                <a:srgbClr val="EAEAEA"/>
              </a:solidFill>
            </a:endParaRPr>
          </a:p>
        </p:txBody>
      </p:sp>
      <p:sp>
        <p:nvSpPr>
          <p:cNvPr id="11" name="Rectangle 9"/>
          <p:cNvSpPr txBox="1">
            <a:spLocks noChangeArrowheads="1"/>
          </p:cNvSpPr>
          <p:nvPr/>
        </p:nvSpPr>
        <p:spPr bwMode="auto">
          <a:xfrm>
            <a:off x="490538" y="1190625"/>
            <a:ext cx="8459787" cy="107473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hr-HR" altLang="sr-Latn-RS" sz="2000" b="1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CILJEVI NATJEČAJA </a:t>
            </a:r>
            <a:endParaRPr lang="hr-HR" altLang="sr-Latn-RS" sz="2000" kern="0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746125" y="2067697"/>
            <a:ext cx="8008938" cy="3971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indent="0">
              <a:lnSpc>
                <a:spcPct val="80000"/>
              </a:lnSpc>
              <a:defRPr/>
            </a:pPr>
            <a:endParaRPr lang="hr-HR" altLang="sr-Latn-RS" sz="1600" b="1" dirty="0">
              <a:solidFill>
                <a:srgbClr val="002060"/>
              </a:solidFill>
              <a:cs typeface="Tahoma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Posebni </a:t>
            </a:r>
            <a:r>
              <a:rPr lang="hr-HR" sz="1600" dirty="0">
                <a:solidFill>
                  <a:schemeClr val="accent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ciljevi Natječaja: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povećanje broja korisnika uključenih u programe športske rekreacije i amaterskog bavljenja športom;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povećanje postotka broja korisnika koji su uspješno prošli programe obuke neplivača i naučili plivati;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u svrhu poboljšanja zdravlja športskim programima unaprijediti kvalitetu života svih uključenih dionika;</a:t>
            </a:r>
          </a:p>
          <a:p>
            <a:pPr lvl="0" algn="just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povećanje broja uključenih korisnika u programe međunarodne športske </a:t>
            </a:r>
            <a:r>
              <a:rPr lang="hr-HR" sz="1600" dirty="0" smtClean="0">
                <a:solidFill>
                  <a:schemeClr val="accent2">
                    <a:lumMod val="50000"/>
                  </a:schemeClr>
                </a:solidFill>
                <a:ea typeface="Tahoma" panose="020B0604030504040204" pitchFamily="34" charset="0"/>
                <a:cs typeface="Tahoma" panose="020B0604030504040204" pitchFamily="34" charset="0"/>
              </a:rPr>
              <a:t>suradnje.</a:t>
            </a:r>
            <a:endParaRPr lang="hr-HR" sz="1600" dirty="0">
              <a:solidFill>
                <a:schemeClr val="accent2">
                  <a:lumMod val="50000"/>
                </a:schemeClr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Aft>
                <a:spcPts val="0"/>
              </a:spcAft>
            </a:pPr>
            <a:r>
              <a:rPr lang="hr-HR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hr-HR" sz="1600" dirty="0">
              <a:solidFill>
                <a:srgbClr val="002060"/>
              </a:solidFill>
              <a:cs typeface="Tahoma" pitchFamily="34" charset="0"/>
            </a:endParaRPr>
          </a:p>
          <a:p>
            <a:pPr marL="0" indent="0">
              <a:lnSpc>
                <a:spcPct val="80000"/>
              </a:lnSpc>
              <a:defRPr/>
            </a:pPr>
            <a:endParaRPr lang="hr-HR" sz="1600" dirty="0">
              <a:solidFill>
                <a:srgbClr val="002060"/>
              </a:solidFill>
              <a:cs typeface="Tahoma" pitchFamily="34" charset="0"/>
            </a:endParaRPr>
          </a:p>
          <a:p>
            <a:pPr marL="0" indent="0">
              <a:lnSpc>
                <a:spcPct val="80000"/>
              </a:lnSpc>
              <a:defRPr/>
            </a:pPr>
            <a:endParaRPr lang="hr-HR" sz="1600" dirty="0">
              <a:solidFill>
                <a:srgbClr val="002060"/>
              </a:solidFill>
              <a:cs typeface="Tahoma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D6B31-C391-40D4-8EA5-610B760A9FD5}" type="slidenum">
              <a:rPr lang="hr-HR" smtClean="0"/>
              <a:pPr/>
              <a:t>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958850"/>
            <a:ext cx="8229600" cy="7413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r-HR" sz="2000" b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PRIHVATLJIVI PRIJAVITELJI</a:t>
            </a:r>
          </a:p>
        </p:txBody>
      </p:sp>
      <p:sp>
        <p:nvSpPr>
          <p:cNvPr id="25603" name="Text Box 6"/>
          <p:cNvSpPr txBox="1">
            <a:spLocks noChangeArrowheads="1"/>
          </p:cNvSpPr>
          <p:nvPr/>
        </p:nvSpPr>
        <p:spPr bwMode="auto">
          <a:xfrm>
            <a:off x="323850" y="2205038"/>
            <a:ext cx="8208963" cy="442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hr-HR" sz="1600" dirty="0" smtClean="0">
                <a:solidFill>
                  <a:srgbClr val="002060"/>
                </a:solidFill>
                <a:cs typeface="Tahoma" pitchFamily="34" charset="0"/>
              </a:rPr>
              <a:t>Pravna osoba iz sustava sporta – udruga koja je osnovana sukladno Zakonu o udrugama (Narodne novine, broj </a:t>
            </a:r>
            <a:r>
              <a:rPr lang="hr-HR" sz="1600" dirty="0" smtClean="0">
                <a:solidFill>
                  <a:srgbClr val="002060"/>
                </a:solidFill>
                <a:cs typeface="Tahoma" pitchFamily="34" charset="0"/>
              </a:rPr>
              <a:t>74/14</a:t>
            </a:r>
            <a:r>
              <a:rPr lang="hr-HR" sz="1600" dirty="0" smtClean="0">
                <a:solidFill>
                  <a:srgbClr val="002060"/>
                </a:solidFill>
                <a:cs typeface="Tahoma" pitchFamily="34" charset="0"/>
              </a:rPr>
              <a:t>) i Zakonu o sportu (Narodne novine, broj 71/06, 124/10, 124/11, 86/12, 94/13, 85/15 i 19/16);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hr-HR" sz="1600" dirty="0" smtClean="0">
              <a:solidFill>
                <a:srgbClr val="002060"/>
              </a:solidFill>
              <a:cs typeface="Tahoma" pitchFamily="34" charset="0"/>
            </a:endParaRPr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hr-HR" sz="1600" dirty="0" smtClean="0">
                <a:solidFill>
                  <a:srgbClr val="002060"/>
                </a:solidFill>
                <a:cs typeface="Tahoma" pitchFamily="34" charset="0"/>
              </a:rPr>
              <a:t>Udruga koja ispunjava uvjete propisane Natječajem;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hr-HR" sz="1600" dirty="0" smtClean="0">
              <a:solidFill>
                <a:srgbClr val="002060"/>
              </a:solidFill>
              <a:cs typeface="Tahoma" pitchFamily="34" charset="0"/>
            </a:endParaRPr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hr-HR" sz="1600" dirty="0" smtClean="0">
                <a:solidFill>
                  <a:srgbClr val="002060"/>
                </a:solidFill>
                <a:cs typeface="Tahoma" pitchFamily="34" charset="0"/>
              </a:rPr>
              <a:t>Udruga koja će osigurati i druge izvore financiranja za provedbu programa;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hr-HR" sz="1600" dirty="0" smtClean="0">
              <a:solidFill>
                <a:srgbClr val="002060"/>
              </a:solidFill>
              <a:cs typeface="Tahoma" pitchFamily="34" charset="0"/>
            </a:endParaRPr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hr-HR" sz="1600" dirty="0" smtClean="0">
                <a:solidFill>
                  <a:srgbClr val="002060"/>
                </a:solidFill>
                <a:cs typeface="Tahoma" pitchFamily="34" charset="0"/>
              </a:rPr>
              <a:t>Udruge koje imaju stručne programe koji zadovoljavaju uvjete iz programskog područja na koji se prijavljuju.</a:t>
            </a:r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hr-HR" sz="1600" dirty="0">
              <a:solidFill>
                <a:srgbClr val="002060"/>
              </a:solidFill>
              <a:cs typeface="Tahoma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rgbClr val="002060"/>
                </a:solidFill>
                <a:cs typeface="Tahoma" pitchFamily="34" charset="0"/>
              </a:rPr>
              <a:t>Prijavitelji na Natječaj (udruge) mogu imati partnere u provedbi programa. Prihvatljivi partneri mogu biti</a:t>
            </a:r>
            <a:r>
              <a:rPr lang="hr-HR" sz="1600" dirty="0">
                <a:solidFill>
                  <a:srgbClr val="002060"/>
                </a:solidFill>
                <a:cs typeface="Tahoma" pitchFamily="34" charset="0"/>
              </a:rPr>
              <a:t>:</a:t>
            </a:r>
          </a:p>
          <a:p>
            <a:endParaRPr lang="hr-HR" sz="1600" dirty="0">
              <a:solidFill>
                <a:srgbClr val="002060"/>
              </a:solidFill>
              <a:cs typeface="Tahoma" pitchFamily="34" charset="0"/>
            </a:endParaRP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en-GB" sz="1600" dirty="0">
                <a:solidFill>
                  <a:srgbClr val="002060"/>
                </a:solidFill>
                <a:cs typeface="Tahoma" pitchFamily="34" charset="0"/>
              </a:rPr>
              <a:t>udruga </a:t>
            </a:r>
            <a:r>
              <a:rPr lang="en-GB" sz="1600" dirty="0" err="1">
                <a:solidFill>
                  <a:srgbClr val="002060"/>
                </a:solidFill>
                <a:cs typeface="Tahoma" pitchFamily="34" charset="0"/>
              </a:rPr>
              <a:t>iz</a:t>
            </a:r>
            <a:r>
              <a:rPr lang="en-GB" sz="1600" dirty="0">
                <a:solidFill>
                  <a:srgbClr val="002060"/>
                </a:solidFill>
                <a:cs typeface="Tahoma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cs typeface="Tahoma" pitchFamily="34" charset="0"/>
              </a:rPr>
              <a:t>sustava</a:t>
            </a:r>
            <a:r>
              <a:rPr lang="en-GB" sz="1600" dirty="0">
                <a:solidFill>
                  <a:srgbClr val="002060"/>
                </a:solidFill>
                <a:cs typeface="Tahoma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cs typeface="Tahoma" pitchFamily="34" charset="0"/>
              </a:rPr>
              <a:t>športa</a:t>
            </a:r>
            <a:r>
              <a:rPr lang="en-GB" sz="1600" dirty="0">
                <a:solidFill>
                  <a:srgbClr val="002060"/>
                </a:solidFill>
                <a:cs typeface="Tahoma" pitchFamily="34" charset="0"/>
              </a:rPr>
              <a:t>; </a:t>
            </a:r>
            <a:endParaRPr lang="hr-HR" sz="1600" dirty="0">
              <a:solidFill>
                <a:srgbClr val="002060"/>
              </a:solidFill>
              <a:cs typeface="Tahoma" pitchFamily="34" charset="0"/>
            </a:endParaRP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en-GB" sz="1600" dirty="0" err="1">
                <a:solidFill>
                  <a:srgbClr val="002060"/>
                </a:solidFill>
                <a:cs typeface="Tahoma" pitchFamily="34" charset="0"/>
              </a:rPr>
              <a:t>ustanova</a:t>
            </a:r>
            <a:r>
              <a:rPr lang="en-GB" sz="1600" dirty="0">
                <a:solidFill>
                  <a:srgbClr val="002060"/>
                </a:solidFill>
                <a:cs typeface="Tahoma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cs typeface="Tahoma" pitchFamily="34" charset="0"/>
              </a:rPr>
              <a:t>iz</a:t>
            </a:r>
            <a:r>
              <a:rPr lang="en-GB" sz="1600" dirty="0">
                <a:solidFill>
                  <a:srgbClr val="002060"/>
                </a:solidFill>
                <a:cs typeface="Tahoma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cs typeface="Tahoma" pitchFamily="34" charset="0"/>
              </a:rPr>
              <a:t>sustava</a:t>
            </a:r>
            <a:r>
              <a:rPr lang="en-GB" sz="1600" dirty="0">
                <a:solidFill>
                  <a:srgbClr val="002060"/>
                </a:solidFill>
                <a:cs typeface="Tahoma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cs typeface="Tahoma" pitchFamily="34" charset="0"/>
              </a:rPr>
              <a:t>športa</a:t>
            </a:r>
            <a:r>
              <a:rPr lang="en-GB" sz="1600" dirty="0">
                <a:solidFill>
                  <a:srgbClr val="002060"/>
                </a:solidFill>
                <a:cs typeface="Tahoma" pitchFamily="34" charset="0"/>
              </a:rPr>
              <a:t>;</a:t>
            </a:r>
            <a:endParaRPr lang="hr-HR" sz="1600" dirty="0">
              <a:solidFill>
                <a:srgbClr val="002060"/>
              </a:solidFill>
              <a:cs typeface="Tahoma" pitchFamily="34" charset="0"/>
            </a:endParaRPr>
          </a:p>
          <a:p>
            <a:pPr marL="1028700" lvl="1">
              <a:buFont typeface="Wingdings" panose="05000000000000000000" pitchFamily="2" charset="2"/>
              <a:buChar char="Ø"/>
            </a:pPr>
            <a:r>
              <a:rPr lang="en-GB" sz="1600" dirty="0" err="1">
                <a:solidFill>
                  <a:srgbClr val="002060"/>
                </a:solidFill>
                <a:cs typeface="Tahoma" pitchFamily="34" charset="0"/>
              </a:rPr>
              <a:t>odgojno</a:t>
            </a:r>
            <a:r>
              <a:rPr lang="en-GB" sz="1600" dirty="0">
                <a:solidFill>
                  <a:srgbClr val="002060"/>
                </a:solidFill>
                <a:cs typeface="Tahoma" pitchFamily="34" charset="0"/>
              </a:rPr>
              <a:t> </a:t>
            </a:r>
            <a:r>
              <a:rPr lang="en-GB" sz="1600" dirty="0">
                <a:solidFill>
                  <a:srgbClr val="002060"/>
                </a:solidFill>
                <a:cs typeface="Tahoma" pitchFamily="34" charset="0"/>
              </a:rPr>
              <a:t>– </a:t>
            </a:r>
            <a:r>
              <a:rPr lang="en-GB" sz="1600" dirty="0" err="1">
                <a:solidFill>
                  <a:srgbClr val="002060"/>
                </a:solidFill>
                <a:cs typeface="Tahoma" pitchFamily="34" charset="0"/>
              </a:rPr>
              <a:t>obrazovna</a:t>
            </a:r>
            <a:r>
              <a:rPr lang="en-GB" sz="1600" dirty="0">
                <a:solidFill>
                  <a:srgbClr val="002060"/>
                </a:solidFill>
                <a:cs typeface="Tahoma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cs typeface="Tahoma" pitchFamily="34" charset="0"/>
              </a:rPr>
              <a:t>ustanova</a:t>
            </a:r>
            <a:r>
              <a:rPr lang="en-GB" sz="1600" dirty="0">
                <a:solidFill>
                  <a:srgbClr val="002060"/>
                </a:solidFill>
                <a:cs typeface="Tahoma" pitchFamily="34" charset="0"/>
              </a:rPr>
              <a:t> (</a:t>
            </a:r>
            <a:r>
              <a:rPr lang="en-GB" sz="1600" dirty="0" err="1">
                <a:solidFill>
                  <a:srgbClr val="002060"/>
                </a:solidFill>
                <a:cs typeface="Tahoma" pitchFamily="34" charset="0"/>
              </a:rPr>
              <a:t>dječji</a:t>
            </a:r>
            <a:r>
              <a:rPr lang="en-GB" sz="1600" dirty="0">
                <a:solidFill>
                  <a:srgbClr val="002060"/>
                </a:solidFill>
                <a:cs typeface="Tahoma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cs typeface="Tahoma" pitchFamily="34" charset="0"/>
              </a:rPr>
              <a:t>vrtić</a:t>
            </a:r>
            <a:r>
              <a:rPr lang="en-GB" sz="1600" dirty="0">
                <a:solidFill>
                  <a:srgbClr val="002060"/>
                </a:solidFill>
                <a:cs typeface="Tahoma" pitchFamily="34" charset="0"/>
              </a:rPr>
              <a:t>, </a:t>
            </a:r>
            <a:r>
              <a:rPr lang="en-GB" sz="1600" dirty="0" err="1">
                <a:solidFill>
                  <a:srgbClr val="002060"/>
                </a:solidFill>
                <a:cs typeface="Tahoma" pitchFamily="34" charset="0"/>
              </a:rPr>
              <a:t>osnovna</a:t>
            </a:r>
            <a:r>
              <a:rPr lang="en-GB" sz="1600" dirty="0">
                <a:solidFill>
                  <a:srgbClr val="002060"/>
                </a:solidFill>
                <a:cs typeface="Tahoma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cs typeface="Tahoma" pitchFamily="34" charset="0"/>
              </a:rPr>
              <a:t>škola</a:t>
            </a:r>
            <a:r>
              <a:rPr lang="en-GB" sz="1600" dirty="0">
                <a:solidFill>
                  <a:srgbClr val="002060"/>
                </a:solidFill>
                <a:cs typeface="Tahoma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cs typeface="Tahoma" pitchFamily="34" charset="0"/>
              </a:rPr>
              <a:t>i</a:t>
            </a:r>
            <a:r>
              <a:rPr lang="en-GB" sz="1600" dirty="0">
                <a:solidFill>
                  <a:srgbClr val="002060"/>
                </a:solidFill>
                <a:cs typeface="Tahoma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cs typeface="Tahoma" pitchFamily="34" charset="0"/>
              </a:rPr>
              <a:t>srednja</a:t>
            </a:r>
            <a:r>
              <a:rPr lang="en-GB" sz="1600" dirty="0">
                <a:solidFill>
                  <a:srgbClr val="002060"/>
                </a:solidFill>
                <a:cs typeface="Tahoma" pitchFamily="34" charset="0"/>
              </a:rPr>
              <a:t> </a:t>
            </a:r>
            <a:r>
              <a:rPr lang="en-GB" sz="1600" dirty="0" err="1">
                <a:solidFill>
                  <a:srgbClr val="002060"/>
                </a:solidFill>
                <a:cs typeface="Tahoma" pitchFamily="34" charset="0"/>
              </a:rPr>
              <a:t>škola</a:t>
            </a:r>
            <a:r>
              <a:rPr lang="en-GB" sz="1600" dirty="0">
                <a:solidFill>
                  <a:srgbClr val="002060"/>
                </a:solidFill>
                <a:cs typeface="Tahoma" pitchFamily="34" charset="0"/>
              </a:rPr>
              <a:t>).</a:t>
            </a:r>
            <a:endParaRPr lang="hr-HR" sz="1600" dirty="0">
              <a:solidFill>
                <a:srgbClr val="002060"/>
              </a:solidFill>
              <a:cs typeface="Tahoma" pitchFamily="34" charset="0"/>
            </a:endParaRPr>
          </a:p>
          <a:p>
            <a:pPr marL="285750" indent="-285750" algn="just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hr-HR" sz="1600" dirty="0">
              <a:solidFill>
                <a:srgbClr val="002060"/>
              </a:solidFill>
              <a:cs typeface="Tahoma" pitchFamily="34" charset="0"/>
            </a:endParaRPr>
          </a:p>
          <a:p>
            <a:pPr>
              <a:defRPr/>
            </a:pPr>
            <a:endParaRPr lang="hr-HR" sz="1600" dirty="0" smtClean="0"/>
          </a:p>
          <a:p>
            <a:pPr eaLnBrk="1" hangingPunct="1">
              <a:defRPr/>
            </a:pPr>
            <a:endParaRPr lang="hr-HR" altLang="sr-Latn-RS" sz="1600" dirty="0" smtClean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D6B31-C391-40D4-8EA5-610B760A9FD5}" type="slidenum">
              <a:rPr lang="hr-HR" smtClean="0"/>
              <a:pPr/>
              <a:t>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98463" y="1082675"/>
            <a:ext cx="8229600" cy="11509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hr-HR" altLang="sr-Latn-RS" sz="2000" b="1" kern="1200" dirty="0" smtClean="0">
                <a:solidFill>
                  <a:srgbClr val="CC3300"/>
                </a:solidFill>
                <a:latin typeface="Tahoma" pitchFamily="34" charset="0"/>
                <a:cs typeface="Tahoma" pitchFamily="34" charset="0"/>
              </a:rPr>
              <a:t>IZNOS FINANCIJSKE POTPORE I PROGRAMSKA PODRUČJA NATJEČAJA</a:t>
            </a:r>
            <a:endParaRPr lang="hr-HR" altLang="sr-Latn-RS" sz="2000" b="1" dirty="0" smtClean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496888" y="2298700"/>
            <a:ext cx="8005762" cy="4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1600" b="1" dirty="0">
                <a:solidFill>
                  <a:srgbClr val="002060"/>
                </a:solidFill>
                <a:cs typeface="Tahoma" pitchFamily="34" charset="0"/>
              </a:rPr>
              <a:t>U Državnome proračunu Republike Hrvatske za </a:t>
            </a:r>
            <a:r>
              <a:rPr lang="hr-HR" altLang="sr-Latn-RS" sz="1600" b="1" dirty="0" smtClean="0">
                <a:solidFill>
                  <a:srgbClr val="002060"/>
                </a:solidFill>
                <a:cs typeface="Tahoma" pitchFamily="34" charset="0"/>
              </a:rPr>
              <a:t>2017. </a:t>
            </a:r>
            <a:r>
              <a:rPr lang="hr-HR" altLang="sr-Latn-RS" sz="1600" b="1" dirty="0">
                <a:solidFill>
                  <a:srgbClr val="002060"/>
                </a:solidFill>
                <a:cs typeface="Tahoma" pitchFamily="34" charset="0"/>
              </a:rPr>
              <a:t>godinu osigurana su sredstva u iznosu od </a:t>
            </a:r>
            <a:r>
              <a:rPr lang="hr-HR" altLang="sr-Latn-RS" sz="1600" b="1" dirty="0" smtClean="0">
                <a:solidFill>
                  <a:srgbClr val="C00000"/>
                </a:solidFill>
                <a:cs typeface="Tahoma" pitchFamily="34" charset="0"/>
              </a:rPr>
              <a:t>1.520.000,00 </a:t>
            </a:r>
            <a:r>
              <a:rPr lang="hr-HR" altLang="sr-Latn-RS" sz="1600" b="1" dirty="0">
                <a:solidFill>
                  <a:srgbClr val="C00000"/>
                </a:solidFill>
                <a:cs typeface="Tahoma" pitchFamily="34" charset="0"/>
              </a:rPr>
              <a:t>kuna</a:t>
            </a:r>
          </a:p>
          <a:p>
            <a:pPr eaLnBrk="1" hangingPunct="1">
              <a:lnSpc>
                <a:spcPct val="80000"/>
              </a:lnSpc>
              <a:defRPr/>
            </a:pPr>
            <a:endParaRPr lang="hr-HR" altLang="sr-Latn-RS" sz="1600" b="1" dirty="0">
              <a:solidFill>
                <a:srgbClr val="C00000"/>
              </a:solidFill>
              <a:cs typeface="Tahoma" pitchFamily="34" charset="0"/>
            </a:endParaRPr>
          </a:p>
          <a:p>
            <a:pPr algn="just" eaLnBrk="1" hangingPunct="1">
              <a:defRPr/>
            </a:pPr>
            <a:r>
              <a:rPr lang="hr-HR" altLang="sr-Latn-RS" sz="1600" dirty="0">
                <a:solidFill>
                  <a:schemeClr val="accent2">
                    <a:lumMod val="50000"/>
                  </a:schemeClr>
                </a:solidFill>
                <a:cs typeface="Tahoma" pitchFamily="34" charset="0"/>
              </a:rPr>
              <a:t>Natječaj je podijeljen u tri osnovna programska područja:</a:t>
            </a:r>
          </a:p>
          <a:p>
            <a:pPr algn="just" eaLnBrk="1" hangingPunct="1">
              <a:defRPr/>
            </a:pPr>
            <a:endParaRPr lang="hr-HR" altLang="sr-Latn-RS" sz="1600" dirty="0">
              <a:solidFill>
                <a:schemeClr val="accent2">
                  <a:lumMod val="50000"/>
                </a:schemeClr>
              </a:solidFill>
              <a:cs typeface="Tahoma" pitchFamily="34" charset="0"/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poticanje bavljenja amaterskim športom i športskom rekreacijom, područje 1., planirana vrijednost iznosi 750.000,00 kuna;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poticanje programa međunarodne športske suradnje, područje 2., planirana vrijednost iznosi 250.000,00 kuna;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hr-HR" sz="1600" dirty="0">
                <a:solidFill>
                  <a:schemeClr val="accent2">
                    <a:lumMod val="50000"/>
                  </a:schemeClr>
                </a:solidFill>
              </a:rPr>
              <a:t>poticanje programa obuke neplivača, područje 3., planirana vrijednost iznosi 500.000,00 kuna.</a:t>
            </a:r>
          </a:p>
          <a:p>
            <a:pPr algn="just" eaLnBrk="1" hangingPunct="1">
              <a:defRPr/>
            </a:pPr>
            <a:endParaRPr lang="hr-HR" altLang="sr-Latn-RS" sz="1600" dirty="0">
              <a:solidFill>
                <a:srgbClr val="002060"/>
              </a:solidFill>
              <a:cs typeface="Tahoma" pitchFamily="34" charset="0"/>
            </a:endParaRPr>
          </a:p>
          <a:p>
            <a:pPr algn="just" eaLnBrk="1" hangingPunct="1">
              <a:defRPr/>
            </a:pPr>
            <a:r>
              <a:rPr lang="hr-HR" altLang="sr-Latn-RS" sz="1600" dirty="0">
                <a:solidFill>
                  <a:srgbClr val="002060"/>
                </a:solidFill>
                <a:cs typeface="Tahoma" pitchFamily="34" charset="0"/>
              </a:rPr>
              <a:t>Prijavitelj se može prijaviti samo na </a:t>
            </a:r>
            <a:r>
              <a:rPr lang="hr-HR" altLang="sr-Latn-RS" sz="1600" b="1" dirty="0">
                <a:solidFill>
                  <a:srgbClr val="002060"/>
                </a:solidFill>
                <a:cs typeface="Tahoma" pitchFamily="34" charset="0"/>
              </a:rPr>
              <a:t>jedno</a:t>
            </a:r>
            <a:r>
              <a:rPr lang="hr-HR" altLang="sr-Latn-RS" sz="1600" dirty="0">
                <a:solidFill>
                  <a:srgbClr val="002060"/>
                </a:solidFill>
                <a:cs typeface="Tahoma" pitchFamily="34" charset="0"/>
              </a:rPr>
              <a:t> programsko područje Natječaja i samo s </a:t>
            </a:r>
            <a:r>
              <a:rPr lang="hr-HR" altLang="sr-Latn-RS" sz="1600" b="1" dirty="0">
                <a:solidFill>
                  <a:srgbClr val="002060"/>
                </a:solidFill>
                <a:cs typeface="Tahoma" pitchFamily="34" charset="0"/>
              </a:rPr>
              <a:t>jednim</a:t>
            </a:r>
            <a:r>
              <a:rPr lang="hr-HR" altLang="sr-Latn-RS" sz="1600" dirty="0">
                <a:solidFill>
                  <a:srgbClr val="002060"/>
                </a:solidFill>
                <a:cs typeface="Tahoma" pitchFamily="34" charset="0"/>
              </a:rPr>
              <a:t> programom.</a:t>
            </a:r>
          </a:p>
          <a:p>
            <a:pPr algn="just" eaLnBrk="1" hangingPunct="1">
              <a:defRPr/>
            </a:pPr>
            <a:endParaRPr lang="hr-HR" altLang="sr-Latn-RS" sz="1600" dirty="0">
              <a:solidFill>
                <a:srgbClr val="002060"/>
              </a:solidFill>
              <a:cs typeface="Tahoma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hr-HR" altLang="sr-Latn-RS" sz="1600" dirty="0">
                <a:solidFill>
                  <a:srgbClr val="002060"/>
                </a:solidFill>
                <a:cs typeface="Tahoma" pitchFamily="34" charset="0"/>
              </a:rPr>
              <a:t>Najmanji iznos sufinanciranja po programu koji prijavitelj može ugovoriti je </a:t>
            </a:r>
            <a:r>
              <a:rPr lang="hr-HR" altLang="sr-Latn-RS" sz="1600" b="1" dirty="0">
                <a:solidFill>
                  <a:srgbClr val="002060"/>
                </a:solidFill>
                <a:cs typeface="Tahoma" pitchFamily="34" charset="0"/>
              </a:rPr>
              <a:t>5.000,00</a:t>
            </a:r>
            <a:r>
              <a:rPr lang="hr-HR" altLang="sr-Latn-RS" sz="1600" dirty="0">
                <a:solidFill>
                  <a:srgbClr val="002060"/>
                </a:solidFill>
                <a:cs typeface="Tahoma" pitchFamily="34" charset="0"/>
              </a:rPr>
              <a:t> kuna, a najveći </a:t>
            </a:r>
            <a:r>
              <a:rPr lang="hr-HR" altLang="sr-Latn-RS" sz="1600" b="1" dirty="0">
                <a:solidFill>
                  <a:srgbClr val="002060"/>
                </a:solidFill>
                <a:cs typeface="Tahoma" pitchFamily="34" charset="0"/>
              </a:rPr>
              <a:t>80.000,00</a:t>
            </a:r>
            <a:r>
              <a:rPr lang="hr-HR" altLang="sr-Latn-RS" sz="1600" dirty="0">
                <a:solidFill>
                  <a:srgbClr val="002060"/>
                </a:solidFill>
                <a:cs typeface="Tahoma" pitchFamily="34" charset="0"/>
              </a:rPr>
              <a:t> kuna. Financijskim potporama pomoći će se provedba do 40 programa.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D6B31-C391-40D4-8EA5-610B760A9FD5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01663" y="1247775"/>
            <a:ext cx="7345362" cy="8985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r-HR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NAČIN I ROKOVI PRIJAVE</a:t>
            </a:r>
          </a:p>
        </p:txBody>
      </p:sp>
      <p:sp>
        <p:nvSpPr>
          <p:cNvPr id="2765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7675" y="2209800"/>
            <a:ext cx="8340725" cy="37290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  <a:defRPr/>
            </a:pPr>
            <a:endParaRPr lang="hr-HR" altLang="sr-Latn-RS" sz="2000" dirty="0" smtClean="0">
              <a:solidFill>
                <a:srgbClr val="3333FF"/>
              </a:solidFill>
            </a:endParaRPr>
          </a:p>
          <a:p>
            <a:pPr marL="285750" indent="-285750" algn="just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r-HR" altLang="sr-Latn-RS" sz="1600" kern="12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Natječaj će biti raspisan u </a:t>
            </a:r>
            <a:r>
              <a:rPr lang="hr-HR" altLang="sr-Latn-RS" sz="1600" kern="1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ožujku 2017. </a:t>
            </a:r>
            <a:r>
              <a:rPr lang="hr-HR" altLang="sr-Latn-RS" sz="1600" kern="12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godine;</a:t>
            </a:r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hr-HR" altLang="sr-Latn-RS" sz="1600" kern="12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r-HR" altLang="sr-Latn-RS" sz="1600" kern="12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Natječaj će biti otvoren danom objave na mrežnoj stranici </a:t>
            </a:r>
            <a:r>
              <a:rPr lang="hr-HR" altLang="sr-Latn-RS" sz="1600" kern="1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Središnjeg državnog ureda, </a:t>
            </a:r>
            <a:r>
              <a:rPr lang="hr-HR" altLang="sr-Latn-RS" sz="1600" kern="12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a rok za podnošenje prijave programa je </a:t>
            </a:r>
            <a:r>
              <a:rPr lang="hr-HR" altLang="sr-Latn-RS" sz="1600" kern="1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najmanje 30 </a:t>
            </a:r>
            <a:r>
              <a:rPr lang="hr-HR" altLang="sr-Latn-RS" sz="1600" kern="12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dana od dana objave Natječaja;</a:t>
            </a:r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hr-HR" altLang="sr-Latn-RS" sz="1600" kern="12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hr-HR" altLang="sr-Latn-RS" sz="1600" kern="12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Svi obrasci za prijavu s detaljnim uputama za prijavitelje biti će objavljeni na mrežnoj stranici </a:t>
            </a:r>
            <a:r>
              <a:rPr lang="hr-HR" altLang="sr-Latn-RS" sz="1600" kern="1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  <a:hlinkClick r:id="rId2"/>
              </a:rPr>
              <a:t>www.mzos.hr</a:t>
            </a:r>
            <a:r>
              <a:rPr lang="hr-HR" altLang="sr-Latn-RS" sz="1600" kern="1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hr-HR" sz="1600" dirty="0"/>
              <a:t> &gt; </a:t>
            </a:r>
            <a:r>
              <a:rPr lang="hr-HR" sz="1600" dirty="0">
                <a:hlinkClick r:id="rId3"/>
              </a:rPr>
              <a:t>Sport</a:t>
            </a:r>
            <a:r>
              <a:rPr lang="hr-HR" sz="1600" dirty="0"/>
              <a:t>  &gt; </a:t>
            </a:r>
            <a:r>
              <a:rPr lang="hr-HR" sz="1600" dirty="0">
                <a:hlinkClick r:id="rId4"/>
              </a:rPr>
              <a:t>Sportski programi</a:t>
            </a:r>
            <a:r>
              <a:rPr lang="hr-HR" sz="1600" dirty="0"/>
              <a:t> </a:t>
            </a:r>
            <a:r>
              <a:rPr lang="hr-HR" altLang="sr-Latn-RS" sz="1600" kern="1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; </a:t>
            </a:r>
            <a:endParaRPr lang="hr-HR" altLang="sr-Latn-RS" sz="1600" kern="12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hr-HR" altLang="sr-Latn-RS" sz="1600" kern="12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r-HR" altLang="sr-Latn-RS" sz="1600" kern="12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Na Natječaj se prijavljuje u elektroničkom i pisanom obliku;</a:t>
            </a:r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hr-HR" altLang="sr-Latn-RS" sz="1600" kern="12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 marL="285750" indent="-285750" algn="just" eaLnBrk="1" hangingPunct="1">
              <a:lnSpc>
                <a:spcPct val="80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hr-HR" altLang="sr-Latn-RS" sz="1600" kern="12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Sva pitanja vezana uz Natječaj mogu se poslati na e-mail adresu </a:t>
            </a:r>
            <a:r>
              <a:rPr lang="hr-HR" altLang="sr-Latn-RS" sz="1600" kern="1200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natjecaj-sport@sdus.hr</a:t>
            </a:r>
            <a:r>
              <a:rPr lang="hr-HR" altLang="sr-Latn-RS" sz="1600" kern="1200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;</a:t>
            </a:r>
          </a:p>
          <a:p>
            <a:pPr marL="0" indent="0" algn="just" eaLnBrk="1" hangingPunct="1">
              <a:lnSpc>
                <a:spcPct val="80000"/>
              </a:lnSpc>
              <a:spcBef>
                <a:spcPct val="0"/>
              </a:spcBef>
              <a:buNone/>
              <a:defRPr/>
            </a:pPr>
            <a:endParaRPr lang="hr-HR" altLang="sr-Latn-RS" sz="1600" kern="1200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1D6B31-C391-40D4-8EA5-610B760A9FD5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1520</TotalTime>
  <Words>415</Words>
  <Application>Microsoft Office PowerPoint</Application>
  <PresentationFormat>Prikaz na zaslonu (4:3)</PresentationFormat>
  <Paragraphs>66</Paragraphs>
  <Slides>6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3" baseType="lpstr">
      <vt:lpstr>Arial</vt:lpstr>
      <vt:lpstr>Book Antiqua</vt:lpstr>
      <vt:lpstr>Symbol</vt:lpstr>
      <vt:lpstr>Tahoma</vt:lpstr>
      <vt:lpstr>Times New Roman</vt:lpstr>
      <vt:lpstr>Wingdings</vt:lpstr>
      <vt:lpstr>Default Design</vt:lpstr>
      <vt:lpstr>PowerPointova prezentacija</vt:lpstr>
      <vt:lpstr>PowerPointova prezentacija</vt:lpstr>
      <vt:lpstr>PowerPointova prezentacija</vt:lpstr>
      <vt:lpstr>PRIHVATLJIVI PRIJAVITELJI</vt:lpstr>
      <vt:lpstr>IZNOS FINANCIJSKE POTPORE I PROGRAMSKA PODRUČJA NATJEČAJA</vt:lpstr>
      <vt:lpstr>NAČIN I ROKOVI PRIJAVE</vt:lpstr>
    </vt:vector>
  </TitlesOfParts>
  <Company>MZT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Ivana Fain</dc:creator>
  <cp:lastModifiedBy>Fadila Gracin</cp:lastModifiedBy>
  <cp:revision>257</cp:revision>
  <cp:lastPrinted>2012-03-15T12:21:26Z</cp:lastPrinted>
  <dcterms:created xsi:type="dcterms:W3CDTF">2004-06-15T07:55:20Z</dcterms:created>
  <dcterms:modified xsi:type="dcterms:W3CDTF">2017-03-06T14:51:02Z</dcterms:modified>
</cp:coreProperties>
</file>